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371" r:id="rId5"/>
    <p:sldId id="494" r:id="rId6"/>
    <p:sldId id="498" r:id="rId7"/>
    <p:sldId id="499" r:id="rId8"/>
    <p:sldId id="500" r:id="rId9"/>
    <p:sldId id="501" r:id="rId10"/>
    <p:sldId id="502" r:id="rId11"/>
    <p:sldId id="503" r:id="rId12"/>
    <p:sldId id="504" r:id="rId13"/>
    <p:sldId id="524" r:id="rId14"/>
    <p:sldId id="525" r:id="rId15"/>
    <p:sldId id="505" r:id="rId16"/>
    <p:sldId id="506" r:id="rId17"/>
    <p:sldId id="507" r:id="rId18"/>
    <p:sldId id="508" r:id="rId19"/>
    <p:sldId id="509" r:id="rId20"/>
    <p:sldId id="510" r:id="rId21"/>
    <p:sldId id="511" r:id="rId22"/>
    <p:sldId id="512" r:id="rId23"/>
    <p:sldId id="522" r:id="rId24"/>
    <p:sldId id="513" r:id="rId25"/>
    <p:sldId id="516" r:id="rId26"/>
    <p:sldId id="517" r:id="rId27"/>
    <p:sldId id="518" r:id="rId28"/>
    <p:sldId id="514" r:id="rId29"/>
    <p:sldId id="515" r:id="rId30"/>
    <p:sldId id="289" r:id="rId31"/>
  </p:sldIdLst>
  <p:sldSz cx="9144000" cy="5143500" type="screen16x9"/>
  <p:notesSz cx="6858000" cy="9144000"/>
  <p:embeddedFontLst>
    <p:embeddedFont>
      <p:font typeface="Bahnschrift SemiLight" panose="020B0502040204020203" pitchFamily="3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Tactic Sans " panose="020B0604020202020204" charset="-52"/>
      <p:regular r:id="rId39"/>
    </p:embeddedFont>
    <p:embeddedFont>
      <p:font typeface="Tactic Sans Bold" panose="020B0604020202020204" charset="-52"/>
      <p:regular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647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D900"/>
    <a:srgbClr val="D5D5D5"/>
    <a:srgbClr val="FFFFFF"/>
    <a:srgbClr val="CA0010"/>
    <a:srgbClr val="B3B3B3"/>
    <a:srgbClr val="4E5B6F"/>
    <a:srgbClr val="729196"/>
    <a:srgbClr val="88A2A6"/>
    <a:srgbClr val="B50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66" autoAdjust="0"/>
    <p:restoredTop sz="82862" autoAdjust="0"/>
  </p:normalViewPr>
  <p:slideViewPr>
    <p:cSldViewPr>
      <p:cViewPr varScale="1">
        <p:scale>
          <a:sx n="113" d="100"/>
          <a:sy n="113" d="100"/>
        </p:scale>
        <p:origin x="864" y="91"/>
      </p:cViewPr>
      <p:guideLst>
        <p:guide pos="5647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87" y="-77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E52F4-75BC-4035-A6C3-C1BB16B7B614}" type="datetimeFigureOut">
              <a:rPr lang="zh-CN" altLang="en-US" smtClean="0"/>
              <a:pPr/>
              <a:t>2025/1/29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41499-C598-4879-86B2-C3818828EE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3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3BCC3-F940-4BC2-9CBC-B1BB6B42C460}" type="datetimeFigureOut">
              <a:rPr lang="zh-CN" altLang="en-US" smtClean="0"/>
              <a:pPr/>
              <a:t>2025/1/29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161D0-33E9-4533-80F7-2B5C1A5854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80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348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112C16-D7DC-4072-8811-2D17C4D43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31" y="0"/>
            <a:ext cx="6682377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1F38FC-9521-4271-B679-A8691614E0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08" y="420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3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E2B453-5147-4043-9347-3BD44F7B84AA}"/>
              </a:ext>
            </a:extLst>
          </p:cNvPr>
          <p:cNvSpPr/>
          <p:nvPr userDrawn="1"/>
        </p:nvSpPr>
        <p:spPr>
          <a:xfrm>
            <a:off x="0" y="0"/>
            <a:ext cx="9144000" cy="627534"/>
          </a:xfrm>
          <a:prstGeom prst="rect">
            <a:avLst/>
          </a:prstGeom>
          <a:solidFill>
            <a:srgbClr val="00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12C693-6831-4C48-96E5-F6DF8F1D5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06392"/>
            <a:ext cx="2257653" cy="21474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04F170-5BE7-459A-9BC3-DC234BB566F3}"/>
              </a:ext>
            </a:extLst>
          </p:cNvPr>
          <p:cNvSpPr/>
          <p:nvPr userDrawn="1"/>
        </p:nvSpPr>
        <p:spPr>
          <a:xfrm>
            <a:off x="-1" y="627532"/>
            <a:ext cx="9143999" cy="4515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24EA77F-A229-4F54-A7CA-032EF08FB7A8}"/>
              </a:ext>
            </a:extLst>
          </p:cNvPr>
          <p:cNvSpPr/>
          <p:nvPr userDrawn="1"/>
        </p:nvSpPr>
        <p:spPr>
          <a:xfrm>
            <a:off x="-3" y="5056026"/>
            <a:ext cx="9144000" cy="87476"/>
          </a:xfrm>
          <a:prstGeom prst="rect">
            <a:avLst/>
          </a:prstGeom>
          <a:solidFill>
            <a:srgbClr val="00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9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FBBC8F-DE92-4E1A-A1E0-AE48211061C6}"/>
              </a:ext>
            </a:extLst>
          </p:cNvPr>
          <p:cNvSpPr/>
          <p:nvPr userDrawn="1"/>
        </p:nvSpPr>
        <p:spPr>
          <a:xfrm>
            <a:off x="0" y="0"/>
            <a:ext cx="9144000" cy="6275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8E335D-F1FE-4BD5-87FC-9CFB555A4494}"/>
              </a:ext>
            </a:extLst>
          </p:cNvPr>
          <p:cNvSpPr/>
          <p:nvPr userDrawn="1"/>
        </p:nvSpPr>
        <p:spPr>
          <a:xfrm>
            <a:off x="-1" y="627532"/>
            <a:ext cx="9143999" cy="4515967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29AAD3E-F6A2-4D0F-A673-75054B0F7A48}"/>
              </a:ext>
            </a:extLst>
          </p:cNvPr>
          <p:cNvSpPr/>
          <p:nvPr userDrawn="1"/>
        </p:nvSpPr>
        <p:spPr>
          <a:xfrm>
            <a:off x="-3" y="5056026"/>
            <a:ext cx="9144000" cy="87476"/>
          </a:xfrm>
          <a:prstGeom prst="rect">
            <a:avLst/>
          </a:prstGeom>
          <a:solidFill>
            <a:srgbClr val="00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B9476C-C10B-4B9D-B92D-315B97BB6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8" y="91186"/>
            <a:ext cx="2051720" cy="4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9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7144A8-ABA8-47B3-AB44-592CE347FC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606" y="51470"/>
            <a:ext cx="2257653" cy="2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0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938741-659F-4B32-AF39-4F37FCA27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462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7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8557E-8EB7-41FC-95E3-531F61140924}" type="datetimeFigureOut">
              <a:rPr lang="zh-CN" altLang="en-US" smtClean="0"/>
              <a:pPr/>
              <a:t>2025/1/29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1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0" r:id="rId2"/>
    <p:sldLayoutId id="2147483678" r:id="rId3"/>
    <p:sldLayoutId id="2147483681" r:id="rId4"/>
    <p:sldLayoutId id="2147483688" r:id="rId5"/>
    <p:sldLayoutId id="214748369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dnd@pangocars.r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4FD7E8C-B234-4DED-8B04-437212375F67}"/>
              </a:ext>
            </a:extLst>
          </p:cNvPr>
          <p:cNvSpPr txBox="1">
            <a:spLocks/>
          </p:cNvSpPr>
          <p:nvPr/>
        </p:nvSpPr>
        <p:spPr>
          <a:xfrm>
            <a:off x="5508104" y="159482"/>
            <a:ext cx="3311860" cy="1130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zh-CN" sz="3600" dirty="0">
                <a:solidFill>
                  <a:schemeClr val="bg1"/>
                </a:solidFill>
                <a:latin typeface="Tactic Sans"/>
                <a:cs typeface="Arial" panose="020B0604020202020204" pitchFamily="34" charset="0"/>
                <a:sym typeface="Arial"/>
              </a:rPr>
              <a:t>ЗАЯВКА </a:t>
            </a:r>
            <a:br>
              <a:rPr lang="ru-RU" altLang="zh-CN" sz="3600" dirty="0">
                <a:solidFill>
                  <a:schemeClr val="bg1"/>
                </a:solidFill>
                <a:latin typeface="Tactic Sans"/>
                <a:cs typeface="Arial" panose="020B0604020202020204" pitchFamily="34" charset="0"/>
                <a:sym typeface="Arial"/>
              </a:rPr>
            </a:br>
            <a:r>
              <a:rPr lang="ru-RU" altLang="zh-CN" sz="3600" dirty="0">
                <a:solidFill>
                  <a:schemeClr val="bg1"/>
                </a:solidFill>
                <a:latin typeface="Tactic Sans"/>
                <a:cs typeface="Arial" panose="020B0604020202020204" pitchFamily="34" charset="0"/>
                <a:sym typeface="Arial"/>
              </a:rPr>
              <a:t>КАНДИДАТА</a:t>
            </a:r>
            <a:endParaRPr lang="zh-CN" altLang="en-US" sz="3600" dirty="0">
              <a:solidFill>
                <a:schemeClr val="bg1"/>
              </a:solidFill>
              <a:latin typeface="Tactic Sans"/>
              <a:ea typeface="宋体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0CFA2-2BE2-4AF7-97FA-036887D4B6AA}"/>
              </a:ext>
            </a:extLst>
          </p:cNvPr>
          <p:cNvSpPr txBox="1"/>
          <p:nvPr/>
        </p:nvSpPr>
        <p:spPr>
          <a:xfrm>
            <a:off x="5156044" y="4479962"/>
            <a:ext cx="387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zh-CN" sz="1200" dirty="0">
                <a:solidFill>
                  <a:schemeClr val="bg1"/>
                </a:solidFill>
                <a:latin typeface="Tactic Sans " panose="00000500000000000000" pitchFamily="2" charset="-52"/>
                <a:ea typeface="宋体"/>
                <a:cs typeface="Arial" panose="020B0604020202020204" pitchFamily="34" charset="0"/>
                <a:sym typeface="Arial"/>
              </a:rPr>
              <a:t>2023</a:t>
            </a:r>
            <a:endParaRPr lang="en-US" altLang="zh-CN" sz="1200" dirty="0">
              <a:solidFill>
                <a:schemeClr val="bg1"/>
              </a:solidFill>
              <a:latin typeface="Tactic Sans " panose="00000500000000000000" pitchFamily="2" charset="-52"/>
              <a:ea typeface="宋体"/>
              <a:cs typeface="Arial" panose="020B0604020202020204" pitchFamily="34" charset="0"/>
              <a:sym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B73375-CE8E-45B6-BDCD-0D4EDCF37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31" y="0"/>
            <a:ext cx="668237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34F218-428F-4B0A-8721-88696EC720F9}"/>
              </a:ext>
            </a:extLst>
          </p:cNvPr>
          <p:cNvSpPr txBox="1"/>
          <p:nvPr/>
        </p:nvSpPr>
        <p:spPr>
          <a:xfrm>
            <a:off x="179512" y="4039203"/>
            <a:ext cx="3748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ЗАЯВКА КАНДИДАТА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74E07A-1292-4860-9FB7-D87072F7BAB1}"/>
              </a:ext>
            </a:extLst>
          </p:cNvPr>
          <p:cNvSpPr txBox="1"/>
          <p:nvPr/>
        </p:nvSpPr>
        <p:spPr>
          <a:xfrm>
            <a:off x="179512" y="446462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</a:t>
            </a:r>
            <a:r>
              <a:rPr lang="en-US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820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6912768" cy="50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БИЗНЕС-ПЛАН, </a:t>
            </a:r>
            <a:r>
              <a:rPr kumimoji="1" lang="en-US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  F&amp;I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000298"/>
              </p:ext>
            </p:extLst>
          </p:nvPr>
        </p:nvGraphicFramePr>
        <p:xfrm>
          <a:off x="323528" y="664859"/>
          <a:ext cx="8640961" cy="1801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2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7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1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1131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Прогноз продаж дополнительных продуктов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608"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Период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2025</a:t>
                      </a:r>
                      <a:endParaRPr lang="ru-RU" sz="16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2026</a:t>
                      </a:r>
                      <a:endParaRPr lang="ru-RU" sz="9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2027</a:t>
                      </a:r>
                      <a:endParaRPr lang="ru-RU" sz="9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Кредит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Рассрочка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КАСКО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Продленная гарантия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053370"/>
              </p:ext>
            </p:extLst>
          </p:nvPr>
        </p:nvGraphicFramePr>
        <p:xfrm>
          <a:off x="323528" y="2787774"/>
          <a:ext cx="8640961" cy="1801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2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7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1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1131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История продаж </a:t>
                      </a: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дополнительных продуктов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608"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Период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2022</a:t>
                      </a:r>
                      <a:endParaRPr lang="ru-RU" sz="16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2023</a:t>
                      </a:r>
                      <a:endParaRPr lang="ru-RU" sz="9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2024</a:t>
                      </a:r>
                      <a:endParaRPr lang="ru-RU" sz="9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Кредит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Рассрочка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  <a:p>
                      <a:pPr algn="l"/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КАСКО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Продленная гарантия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3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6912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БИЗНЕС-ПЛАН, </a:t>
            </a:r>
            <a:r>
              <a:rPr kumimoji="1" lang="en-US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  </a:t>
            </a: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собственные программы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5" name="矩形 16"/>
          <p:cNvSpPr/>
          <p:nvPr/>
        </p:nvSpPr>
        <p:spPr>
          <a:xfrm>
            <a:off x="251520" y="70355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actic Sans " panose="00000500000000000000" pitchFamily="2" charset="-52"/>
                <a:cs typeface="Arial" panose="020B0604020202020204" pitchFamily="34" charset="0"/>
              </a:rPr>
              <a:t>Если вы используете программы собственной разработки, программы партнеров, собственные или совместные программы по продленной гарантии, карты помощи и другие аналогичные решения, важно уведомить о наличии таких программных продуктов и услуг.</a:t>
            </a:r>
            <a:endParaRPr lang="ru-RU" sz="1100" dirty="0">
              <a:latin typeface="Tactic Sans " panose="00000500000000000000" pitchFamily="2" charset="-52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717342"/>
              </p:ext>
            </p:extLst>
          </p:nvPr>
        </p:nvGraphicFramePr>
        <p:xfrm>
          <a:off x="323528" y="1719219"/>
          <a:ext cx="8424936" cy="24324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4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0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131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Собственные или партнерские программы 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2023 - 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2025</a:t>
                      </a:r>
                      <a:endParaRPr lang="ru-RU" sz="16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608"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Область действия программы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Описание 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Кредит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Рассрочка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КАСКО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Продленная гарантия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…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…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矩形 16"/>
          <p:cNvSpPr/>
          <p:nvPr/>
        </p:nvSpPr>
        <p:spPr>
          <a:xfrm>
            <a:off x="251520" y="4443958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latin typeface="Tactic Sans " panose="00000500000000000000" pitchFamily="2" charset="-52"/>
                <a:cs typeface="Arial" panose="020B0604020202020204" pitchFamily="34" charset="0"/>
              </a:rPr>
              <a:t>Указать всю необходимую информацию на ваш взгляд, которая покажет глубину работы по направлению автомобили с пробегом. </a:t>
            </a:r>
            <a:endParaRPr lang="ru-RU" sz="900" dirty="0">
              <a:latin typeface="Tactic Sans " panose="00000500000000000000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55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БИЗНЕС-ПЛАН ПО МАРКЕТИНГУ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aphicFrame>
        <p:nvGraphicFramePr>
          <p:cNvPr id="3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29667"/>
              </p:ext>
            </p:extLst>
          </p:nvPr>
        </p:nvGraphicFramePr>
        <p:xfrm>
          <a:off x="323528" y="771550"/>
          <a:ext cx="8424935" cy="1881089"/>
        </p:xfrm>
        <a:graphic>
          <a:graphicData uri="http://schemas.openxmlformats.org/drawingml/2006/table">
            <a:tbl>
              <a:tblPr/>
              <a:tblGrid>
                <a:gridCol w="3198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347">
                <a:tc gridSpan="4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900" b="1" u="none" strike="noStrike" cap="none" dirty="0">
                          <a:ln>
                            <a:noFill/>
                          </a:ln>
                          <a:latin typeface="Tactic Sans"/>
                        </a:rPr>
                        <a:t>Marketing Budget forecast  / </a:t>
                      </a:r>
                      <a:r>
                        <a:rPr lang="ru-RU" sz="900" b="1" u="none" strike="noStrike" cap="none" dirty="0">
                          <a:ln>
                            <a:noFill/>
                          </a:ln>
                          <a:latin typeface="Tactic Sans"/>
                        </a:rPr>
                        <a:t>Прогноз  маркетинговых затрат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actic Sans"/>
                        <a:ea typeface="Modern H Medium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7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Period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Период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2027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Sales /  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Продажи, количество проданных АМ всего</a:t>
                      </a: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7" marB="2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Amount Rub / 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Сумма</a:t>
                      </a: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,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Руб. всего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Amount per one </a:t>
                      </a: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car</a:t>
                      </a:r>
                      <a:r>
                        <a:rPr kumimoji="0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, Rub</a:t>
                      </a: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/ </a:t>
                      </a:r>
                      <a:r>
                        <a:rPr kumimoji="0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Сумма на один а/м, Руб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.</a:t>
                      </a:r>
                      <a:endParaRPr kumimoji="0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7" marB="2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464975"/>
              </p:ext>
            </p:extLst>
          </p:nvPr>
        </p:nvGraphicFramePr>
        <p:xfrm>
          <a:off x="323528" y="2787774"/>
          <a:ext cx="8424935" cy="1881089"/>
        </p:xfrm>
        <a:graphic>
          <a:graphicData uri="http://schemas.openxmlformats.org/drawingml/2006/table">
            <a:tbl>
              <a:tblPr/>
              <a:tblGrid>
                <a:gridCol w="3198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347">
                <a:tc gridSpan="4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900" b="1" u="none" strike="noStrike" cap="none" dirty="0">
                          <a:ln>
                            <a:noFill/>
                          </a:ln>
                          <a:latin typeface="Tactic Sans"/>
                        </a:rPr>
                        <a:t>History of marketing costs  / </a:t>
                      </a:r>
                      <a:r>
                        <a:rPr lang="ru-RU" sz="900" b="1" u="none" strike="noStrike" cap="none" dirty="0">
                          <a:ln>
                            <a:noFill/>
                          </a:ln>
                          <a:latin typeface="Tactic Sans"/>
                        </a:rPr>
                        <a:t>История маркетинговых затрат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actic Sans"/>
                        <a:ea typeface="Modern H Medium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7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Period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Период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2024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Sales /  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Продажи, количество проданных АМ всего</a:t>
                      </a: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7" marB="2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Amount Rub / 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Сумма</a:t>
                      </a: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,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Руб. всего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Amount per one </a:t>
                      </a: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car</a:t>
                      </a:r>
                      <a:r>
                        <a:rPr kumimoji="0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, Rub</a:t>
                      </a: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/ </a:t>
                      </a:r>
                      <a:r>
                        <a:rPr kumimoji="0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Сумма на один а/м, Руб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.</a:t>
                      </a:r>
                      <a:endParaRPr kumimoji="0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7" marB="2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ИНФОРМАЦИЯ О ПРЕДЛОЖЕНИИ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765769"/>
              </p:ext>
            </p:extLst>
          </p:nvPr>
        </p:nvGraphicFramePr>
        <p:xfrm>
          <a:off x="323528" y="627534"/>
          <a:ext cx="8640960" cy="4320481"/>
        </p:xfrm>
        <a:graphic>
          <a:graphicData uri="http://schemas.openxmlformats.org/drawingml/2006/table">
            <a:tbl>
              <a:tblPr/>
              <a:tblGrid>
                <a:gridCol w="118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9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9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185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Building construction type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Формат организации здания (</a:t>
                      </a:r>
                      <a:r>
                        <a:rPr kumimoji="0" lang="ru-RU" sz="9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нужное подчеркнуть)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arenR"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Greenfield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Новое строительство</a:t>
                      </a: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2)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Reconstruction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Реконструкция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3)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Rebranding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Ребрендинг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9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Facility type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Тип дилерского центра </a:t>
                      </a:r>
                      <a:r>
                        <a:rPr kumimoji="0" lang="ru-RU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(нужное подчеркнуть)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Mono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Моно-бренд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/ 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Multy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Мульти-бренд  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389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Facility details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Данные по помещению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Address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Адрес предлагаемого здания дилерского центра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Property status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Статус собственности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900" b="1" u="none" strike="noStrike" cap="none" dirty="0">
                          <a:ln>
                            <a:noFill/>
                          </a:ln>
                          <a:latin typeface="Tactic Sans " panose="020B0604020202020204" charset="-52"/>
                        </a:rPr>
                        <a:t>Кадастровый номер участка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actic Sans " panose="020B0604020202020204" charset="-52"/>
                        <a:ea typeface="Modern H Medium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Original brand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 Исходный бренд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Land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plot size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Размер земельного участка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Га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Showroom size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Шоу-рум, выделяемый под бренд </a:t>
                      </a: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PanGo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Длина Х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  m x   m)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Outdoor parking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Стоянка товарных авто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,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выделяемая под бренд </a:t>
                      </a: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PanGo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Х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  m x   m)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Warehouse size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Склад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объем товарных авто на момент подачи заявки в шт.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шт.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07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Communications availability (electricity, water, heating)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Наличие коммуникаций (электричество, вода, отопление)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Да/Нет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66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Terms of launching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Срок готовности к запуску центра </a:t>
                      </a: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PanGo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ММ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 ГГГГГ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КАРТА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04526" y="771550"/>
            <a:ext cx="8532827" cy="4104456"/>
            <a:chOff x="251521" y="1067649"/>
            <a:chExt cx="8532827" cy="350232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067649"/>
              <a:ext cx="8532827" cy="35023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5" name="Прямая со стрелкой 4"/>
            <p:cNvCxnSpPr/>
            <p:nvPr/>
          </p:nvCxnSpPr>
          <p:spPr>
            <a:xfrm>
              <a:off x="7587100" y="2710220"/>
              <a:ext cx="585300" cy="73346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V="1">
              <a:off x="7623106" y="1707654"/>
              <a:ext cx="693311" cy="97994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V="1">
              <a:off x="1259633" y="2710221"/>
              <a:ext cx="6258963" cy="13939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80816" y="2235867"/>
              <a:ext cx="1149674" cy="2101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1000" b="1" dirty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ПРЕДЛОЖЕНИЕ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 rot="19486034">
            <a:off x="1423606" y="2275530"/>
            <a:ext cx="593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0" spc="1360" dirty="0">
                <a:solidFill>
                  <a:srgbClr val="FF0000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КАРТА ГОРОДА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3" name="矩形 16"/>
          <p:cNvSpPr/>
          <p:nvPr/>
        </p:nvSpPr>
        <p:spPr>
          <a:xfrm>
            <a:off x="251520" y="699542"/>
            <a:ext cx="64447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Указать основных игроков, конкурентов</a:t>
            </a:r>
            <a:endParaRPr lang="ru-RU" sz="1200" dirty="0">
              <a:latin typeface="Tactic Sans " panose="00000500000000000000" pitchFamily="2" charset="-52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96850" y="1036144"/>
            <a:ext cx="8315609" cy="3875866"/>
            <a:chOff x="380220" y="893681"/>
            <a:chExt cx="8364152" cy="40582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20" y="893681"/>
              <a:ext cx="8364152" cy="40582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80221" y="993619"/>
              <a:ext cx="1954244" cy="773421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actic Sans"/>
                  <a:ea typeface="Modern H Medium" panose="020B0603000000020004" pitchFamily="34" charset="-128"/>
                </a:rPr>
                <a:t>Указать расстояния от места нахождения здания по заявке до </a:t>
              </a:r>
              <a:r>
                <a:rPr lang="ru-RU" sz="700" dirty="0">
                  <a:solidFill>
                    <a:srgbClr val="FF0000"/>
                  </a:solidFill>
                  <a:latin typeface="Tactic Sans"/>
                  <a:ea typeface="Modern H Medium" panose="020B0603000000020004" pitchFamily="34" charset="-128"/>
                </a:rPr>
                <a:t>ближайших</a:t>
              </a:r>
              <a:r>
                <a:rPr lang="ru-RU" sz="700" dirty="0">
                  <a:latin typeface="Tactic Sans"/>
                  <a:ea typeface="Modern H Medium" panose="020B0603000000020004" pitchFamily="34" charset="-128"/>
                </a:rPr>
                <a:t> существующих центров </a:t>
              </a:r>
              <a:r>
                <a:rPr lang="en-US" sz="700" dirty="0">
                  <a:latin typeface="Tactic Sans"/>
                  <a:ea typeface="Modern H Medium" panose="020B0603000000020004" pitchFamily="34" charset="-128"/>
                </a:rPr>
                <a:t>OMODA, EXEED, CHERY</a:t>
              </a:r>
              <a:r>
                <a:rPr lang="ru-RU" sz="700" dirty="0">
                  <a:latin typeface="Tactic Sans"/>
                  <a:ea typeface="Modern H Medium" panose="020B0603000000020004" pitchFamily="34" charset="-128"/>
                </a:rPr>
                <a:t>. Указать другие автосалоны новых автомобилей и автомобилей с пробегом.</a:t>
              </a:r>
            </a:p>
          </p:txBody>
        </p:sp>
        <p:sp>
          <p:nvSpPr>
            <p:cNvPr id="8" name="Выноска 2 7"/>
            <p:cNvSpPr/>
            <p:nvPr/>
          </p:nvSpPr>
          <p:spPr>
            <a:xfrm>
              <a:off x="2432098" y="4407954"/>
              <a:ext cx="2073506" cy="421242"/>
            </a:xfrm>
            <a:prstGeom prst="borderCallout2">
              <a:avLst>
                <a:gd name="adj1" fmla="val 21235"/>
                <a:gd name="adj2" fmla="val 100317"/>
                <a:gd name="adj3" fmla="val -78483"/>
                <a:gd name="adj4" fmla="val 131396"/>
                <a:gd name="adj5" fmla="val -330711"/>
                <a:gd name="adj6" fmla="val 133042"/>
              </a:avLst>
            </a:prstGeom>
            <a:solidFill>
              <a:schemeClr val="bg1">
                <a:alpha val="40000"/>
              </a:schemeClr>
            </a:solidFill>
            <a:ln w="22225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</a:rPr>
                <a:t>Предложение</a:t>
              </a: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4505605" y="3003798"/>
              <a:ext cx="63454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562296" y="2698089"/>
              <a:ext cx="481222" cy="285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8км</a:t>
              </a: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V="1">
              <a:off x="5004049" y="3003798"/>
              <a:ext cx="136099" cy="37804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17107353">
              <a:off x="4658407" y="3021294"/>
              <a:ext cx="445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8км</a:t>
              </a: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flipV="1">
              <a:off x="5224498" y="1815666"/>
              <a:ext cx="283607" cy="117981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КАРТА РАЙОНА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9512" y="879562"/>
            <a:ext cx="8640000" cy="3697161"/>
            <a:chOff x="293764" y="880014"/>
            <a:chExt cx="8640000" cy="369716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3764" y="880014"/>
              <a:ext cx="8640000" cy="36971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олилиния 4"/>
            <p:cNvSpPr/>
            <p:nvPr/>
          </p:nvSpPr>
          <p:spPr>
            <a:xfrm>
              <a:off x="3779912" y="3089770"/>
              <a:ext cx="361200" cy="296369"/>
            </a:xfrm>
            <a:custGeom>
              <a:avLst/>
              <a:gdLst>
                <a:gd name="connsiteX0" fmla="*/ 0 w 371475"/>
                <a:gd name="connsiteY0" fmla="*/ 171450 h 406400"/>
                <a:gd name="connsiteX1" fmla="*/ 123825 w 371475"/>
                <a:gd name="connsiteY1" fmla="*/ 0 h 406400"/>
                <a:gd name="connsiteX2" fmla="*/ 371475 w 371475"/>
                <a:gd name="connsiteY2" fmla="*/ 174625 h 406400"/>
                <a:gd name="connsiteX3" fmla="*/ 225425 w 371475"/>
                <a:gd name="connsiteY3" fmla="*/ 406400 h 406400"/>
                <a:gd name="connsiteX4" fmla="*/ 88900 w 371475"/>
                <a:gd name="connsiteY4" fmla="*/ 307975 h 406400"/>
                <a:gd name="connsiteX5" fmla="*/ 120650 w 371475"/>
                <a:gd name="connsiteY5" fmla="*/ 260350 h 406400"/>
                <a:gd name="connsiteX6" fmla="*/ 0 w 371475"/>
                <a:gd name="connsiteY6" fmla="*/ 17145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475" h="406400">
                  <a:moveTo>
                    <a:pt x="0" y="171450"/>
                  </a:moveTo>
                  <a:lnTo>
                    <a:pt x="123825" y="0"/>
                  </a:lnTo>
                  <a:lnTo>
                    <a:pt x="371475" y="174625"/>
                  </a:lnTo>
                  <a:lnTo>
                    <a:pt x="225425" y="406400"/>
                  </a:lnTo>
                  <a:lnTo>
                    <a:pt x="88900" y="307975"/>
                  </a:lnTo>
                  <a:lnTo>
                    <a:pt x="120650" y="260350"/>
                  </a:lnTo>
                  <a:lnTo>
                    <a:pt x="0" y="171450"/>
                  </a:lnTo>
                  <a:close/>
                </a:path>
              </a:pathLst>
            </a:custGeom>
            <a:pattFill prst="solidDmnd">
              <a:fgClr>
                <a:schemeClr val="tx2"/>
              </a:fgClr>
              <a:bgClr>
                <a:schemeClr val="bg1"/>
              </a:bgClr>
            </a:patt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7" name="Стрелка влево 6"/>
            <p:cNvSpPr/>
            <p:nvPr/>
          </p:nvSpPr>
          <p:spPr>
            <a:xfrm rot="18537169">
              <a:off x="281184" y="2929018"/>
              <a:ext cx="1774445" cy="321503"/>
            </a:xfrm>
            <a:prstGeom prst="leftArrow">
              <a:avLst>
                <a:gd name="adj1" fmla="val 76120"/>
                <a:gd name="adj2" fmla="val 59274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Bahnschrift SemiLight" panose="020B0502040204020203" pitchFamily="34" charset="0"/>
                </a:rPr>
                <a:t>Левый берег </a:t>
              </a:r>
              <a:r>
                <a:rPr lang="en-US" sz="1200" dirty="0">
                  <a:latin typeface="Bahnschrift SemiLight" panose="020B0502040204020203" pitchFamily="34" charset="0"/>
                </a:rPr>
                <a:t>(  ̴</a:t>
              </a:r>
              <a:r>
                <a:rPr lang="ru-RU" sz="1200" dirty="0">
                  <a:latin typeface="Bahnschrift SemiLight" panose="020B0502040204020203" pitchFamily="34" charset="0"/>
                </a:rPr>
                <a:t>3</a:t>
              </a:r>
              <a:r>
                <a:rPr lang="en-US" sz="1200" dirty="0">
                  <a:latin typeface="Bahnschrift SemiLight" panose="020B0502040204020203" pitchFamily="34" charset="0"/>
                </a:rPr>
                <a:t> </a:t>
              </a:r>
              <a:r>
                <a:rPr lang="ru-RU" sz="1200" dirty="0">
                  <a:latin typeface="Bahnschrift SemiLight" panose="020B0502040204020203" pitchFamily="34" charset="0"/>
                </a:rPr>
                <a:t>км)</a:t>
              </a:r>
            </a:p>
          </p:txBody>
        </p:sp>
        <p:sp>
          <p:nvSpPr>
            <p:cNvPr id="8" name="Стрелка вправо 7"/>
            <p:cNvSpPr/>
            <p:nvPr/>
          </p:nvSpPr>
          <p:spPr>
            <a:xfrm rot="2026046">
              <a:off x="6033800" y="3685823"/>
              <a:ext cx="2737696" cy="579117"/>
            </a:xfrm>
            <a:prstGeom prst="rightArrow">
              <a:avLst>
                <a:gd name="adj1" fmla="val 74033"/>
                <a:gd name="adj2" fmla="val 71761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Bahnschrift SemiLight" panose="020B0502040204020203" pitchFamily="34" charset="0"/>
                </a:rPr>
                <a:t>Бердск, Искитим, Барнаул</a:t>
              </a:r>
            </a:p>
          </p:txBody>
        </p:sp>
        <p:sp>
          <p:nvSpPr>
            <p:cNvPr id="9" name="Выноска 2 8"/>
            <p:cNvSpPr/>
            <p:nvPr/>
          </p:nvSpPr>
          <p:spPr>
            <a:xfrm>
              <a:off x="1735360" y="4029912"/>
              <a:ext cx="1459691" cy="227306"/>
            </a:xfrm>
            <a:prstGeom prst="borderCallout2">
              <a:avLst>
                <a:gd name="adj1" fmla="val 18750"/>
                <a:gd name="adj2" fmla="val 104167"/>
                <a:gd name="adj3" fmla="val 18750"/>
                <a:gd name="adj4" fmla="val 113985"/>
                <a:gd name="adj5" fmla="val -345367"/>
                <a:gd name="adj6" fmla="val 174057"/>
              </a:avLst>
            </a:prstGeom>
            <a:ln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Bahnschrift SemiLight" panose="020B0502040204020203" pitchFamily="34" charset="0"/>
                </a:rPr>
                <a:t>Предложение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 rot="2072078">
              <a:off x="5244782" y="2599185"/>
              <a:ext cx="1208737" cy="728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69879" y="2812769"/>
              <a:ext cx="840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Bahnschrift SemiLight" panose="020B0502040204020203" pitchFamily="34" charset="0"/>
                </a:rPr>
                <a:t>Завод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 rot="2072078">
              <a:off x="1777097" y="2141449"/>
              <a:ext cx="2378971" cy="728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97119" y="2406383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Bahnschrift SemiLight" panose="020B0502040204020203" pitchFamily="34" charset="0"/>
                </a:rPr>
                <a:t>Парк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61531" y="1738980"/>
              <a:ext cx="2039341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Bahnschrift SemiLight" panose="020B0502040204020203" pitchFamily="34" charset="0"/>
                </a:rPr>
                <a:t>Жилые кварталы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83434" y="977233"/>
              <a:ext cx="3772742" cy="9541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Указать важные на Ваш взгляд объекты: направление основного трафика, ближайшие автомобильные ДЦ, Крупные торговые центры и т.д. и т.п.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 rot="19486034">
            <a:off x="1423606" y="2275530"/>
            <a:ext cx="593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0" spc="1360" dirty="0">
                <a:solidFill>
                  <a:srgbClr val="FF0000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СХЕМА ГЕНЕРАЛЬНОГО ПЛАНА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56366" y="735546"/>
            <a:ext cx="8280920" cy="3997904"/>
            <a:chOff x="611189" y="1125742"/>
            <a:chExt cx="7325107" cy="392920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396" y="1125742"/>
              <a:ext cx="7200900" cy="35790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611189" y="4807975"/>
              <a:ext cx="2378075" cy="2469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Bahnschrift SemiLight" panose="020B0502040204020203" pitchFamily="34" charset="0"/>
                  <a:ea typeface="Modern H Medium" pitchFamily="34" charset="-128"/>
                </a:rPr>
                <a:t>Mercedes-Benz </a:t>
              </a:r>
              <a:endParaRPr lang="ru-RU" sz="1400" dirty="0">
                <a:solidFill>
                  <a:schemeClr val="bg1"/>
                </a:solidFill>
                <a:latin typeface="Bahnschrift SemiLight" panose="020B0502040204020203" pitchFamily="34" charset="0"/>
                <a:ea typeface="Modern H Medium" pitchFamily="34" charset="-128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2555875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132138" y="4807973"/>
              <a:ext cx="1655762" cy="246974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dirty="0">
                  <a:latin typeface="Bahnschrift SemiLight" panose="020B0502040204020203" pitchFamily="34" charset="0"/>
                  <a:ea typeface="Modern H Medium" pitchFamily="34" charset="-128"/>
                </a:rPr>
                <a:t>Предложение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3995738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932363" y="4807976"/>
              <a:ext cx="1441450" cy="2469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Bahnschrift SemiLight" panose="020B0502040204020203" pitchFamily="34" charset="0"/>
                  <a:ea typeface="Modern H Medium" pitchFamily="34" charset="-128"/>
                </a:rPr>
                <a:t>Infiniti</a:t>
              </a:r>
              <a:endParaRPr lang="ru-RU" sz="1400" dirty="0">
                <a:solidFill>
                  <a:schemeClr val="bg1"/>
                </a:solidFill>
                <a:latin typeface="Bahnschrift SemiLight" panose="020B0502040204020203" pitchFamily="34" charset="0"/>
                <a:ea typeface="Modern H Medium" pitchFamily="34" charset="-128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5364163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6586538" y="4807973"/>
              <a:ext cx="1009650" cy="2469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Bahnschrift SemiLight" panose="020B0502040204020203" pitchFamily="34" charset="0"/>
                  <a:ea typeface="Modern H Medium" pitchFamily="34" charset="-128"/>
                </a:rPr>
                <a:t>Toyota</a:t>
              </a:r>
              <a:endParaRPr lang="ru-RU" sz="1400" dirty="0">
                <a:solidFill>
                  <a:schemeClr val="bg1"/>
                </a:solidFill>
                <a:latin typeface="Bahnschrift SemiLight" panose="020B0502040204020203" pitchFamily="34" charset="0"/>
                <a:ea typeface="Modern H Medium" pitchFamily="34" charset="-128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6732588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4" name="TextBox 13"/>
          <p:cNvSpPr txBox="1"/>
          <p:nvPr/>
        </p:nvSpPr>
        <p:spPr>
          <a:xfrm rot="19486034">
            <a:off x="1423606" y="2275530"/>
            <a:ext cx="593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0" spc="1360" dirty="0">
                <a:solidFill>
                  <a:srgbClr val="FF0000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ПЛАНИРОВКА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1516" y="705810"/>
            <a:ext cx="5372100" cy="4050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703653"/>
              </p:ext>
            </p:extLst>
          </p:nvPr>
        </p:nvGraphicFramePr>
        <p:xfrm>
          <a:off x="179512" y="1671650"/>
          <a:ext cx="3204356" cy="1970532"/>
        </p:xfrm>
        <a:graphic>
          <a:graphicData uri="http://schemas.openxmlformats.org/drawingml/2006/table">
            <a:tbl>
              <a:tblPr/>
              <a:tblGrid>
                <a:gridCol w="1974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1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Showroom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Шоу-рум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Size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Размер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*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Общая площадь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(m x m)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Showroom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Шоу-рум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Size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Размер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*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Площадь экспонирования автомобилей с пробегом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0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PanGo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m x m)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9486034">
            <a:off x="3260753" y="2304081"/>
            <a:ext cx="593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0" spc="1360" dirty="0">
                <a:solidFill>
                  <a:srgbClr val="FF0000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894689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6552728" cy="50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ФОТО</a:t>
            </a:r>
            <a:r>
              <a:rPr kumimoji="1" lang="en-US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 </a:t>
            </a: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ПАРКОВКИ ДЛЯ АВТОМОБИЛЕЙ С ПРОБЕГОМ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84" y="987574"/>
            <a:ext cx="8892480" cy="3809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19486034">
            <a:off x="1423606" y="2275530"/>
            <a:ext cx="593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0" spc="1360" dirty="0">
                <a:solidFill>
                  <a:srgbClr val="FF0000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89468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6"/>
          <p:cNvSpPr/>
          <p:nvPr/>
        </p:nvSpPr>
        <p:spPr>
          <a:xfrm>
            <a:off x="251520" y="703556"/>
            <a:ext cx="64447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PANGO CARS </a:t>
            </a:r>
            <a:r>
              <a:rPr lang="ru-RU" sz="1200" dirty="0">
                <a:latin typeface="Tactic Sans " panose="00000500000000000000" pitchFamily="2" charset="-52"/>
                <a:cs typeface="Arial" panose="020B0604020202020204" pitchFamily="34" charset="0"/>
              </a:rPr>
              <a:t>- новый бренд про автомобили с пробегом</a:t>
            </a:r>
          </a:p>
        </p:txBody>
      </p:sp>
      <p:sp>
        <p:nvSpPr>
          <p:cNvPr id="51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ОБЩАЯ ИНФОРМАЦИЯ О КОМПАНИИ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05E18A5-73C9-462E-8F3E-F916A62808CD}"/>
              </a:ext>
            </a:extLst>
          </p:cNvPr>
          <p:cNvCxnSpPr>
            <a:cxnSpLocks/>
          </p:cNvCxnSpPr>
          <p:nvPr/>
        </p:nvCxnSpPr>
        <p:spPr>
          <a:xfrm>
            <a:off x="0" y="1107463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102249"/>
              </p:ext>
            </p:extLst>
          </p:nvPr>
        </p:nvGraphicFramePr>
        <p:xfrm>
          <a:off x="179512" y="1988840"/>
          <a:ext cx="8640960" cy="1224136"/>
        </p:xfrm>
        <a:graphic>
          <a:graphicData uri="http://schemas.openxmlformats.org/drawingml/2006/table">
            <a:tbl>
              <a:tblPr/>
              <a:tblGrid>
                <a:gridCol w="2137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3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Company 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Компания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с ИНН)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City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Город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Date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Дата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757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ПЛАНИРОВКА ПАРКОВОК, СТОЯНКИ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0041" y="771549"/>
            <a:ext cx="6230040" cy="3922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9486034">
            <a:off x="1423606" y="2275530"/>
            <a:ext cx="593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0" spc="1360" dirty="0">
                <a:solidFill>
                  <a:srgbClr val="FF0000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491929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СУЩЕСТВУЮЩИЙ ВИД (ФОТО)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94113" y="2967087"/>
            <a:ext cx="4090551" cy="1980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участка по фасаду справа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8958" y="807907"/>
            <a:ext cx="4095311" cy="20162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главной дороги справа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5443" y="2967794"/>
            <a:ext cx="4090551" cy="1980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участка по фасаду слева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0684" y="807554"/>
            <a:ext cx="4095311" cy="20162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главной дороги слева</a:t>
            </a:r>
          </a:p>
        </p:txBody>
      </p:sp>
    </p:spTree>
    <p:extLst>
      <p:ext uri="{BB962C8B-B14F-4D97-AF65-F5344CB8AC3E}">
        <p14:creationId xmlns:p14="http://schemas.microsoft.com/office/powerpoint/2010/main" val="1894689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СУЩЕСТВУЮЩИЙ ВИД (ФОТО)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94113" y="2967087"/>
            <a:ext cx="4090551" cy="1980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8958" y="807907"/>
            <a:ext cx="4095311" cy="20162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фасада здания справа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5443" y="2967794"/>
            <a:ext cx="4090551" cy="1980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фасада здания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0684" y="807554"/>
            <a:ext cx="4095311" cy="20162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фасада здания слева</a:t>
            </a:r>
          </a:p>
        </p:txBody>
      </p:sp>
    </p:spTree>
    <p:extLst>
      <p:ext uri="{BB962C8B-B14F-4D97-AF65-F5344CB8AC3E}">
        <p14:creationId xmlns:p14="http://schemas.microsoft.com/office/powerpoint/2010/main" val="1244145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СУЩЕСТВУЮЩИЙ ВИД (ФОТО)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94113" y="2967087"/>
            <a:ext cx="4090551" cy="1980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8958" y="807907"/>
            <a:ext cx="4095311" cy="20162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для автомобилей тест-драйва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5443" y="2967794"/>
            <a:ext cx="4090551" cy="1980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стоянки автомобилей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0684" y="807554"/>
            <a:ext cx="4095311" cy="20162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парковки для клиентов</a:t>
            </a:r>
          </a:p>
        </p:txBody>
      </p:sp>
    </p:spTree>
    <p:extLst>
      <p:ext uri="{BB962C8B-B14F-4D97-AF65-F5344CB8AC3E}">
        <p14:creationId xmlns:p14="http://schemas.microsoft.com/office/powerpoint/2010/main" val="1244145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СУЩЕСТВУЮЩИЙ ВИД (ФОТО)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94113" y="2967087"/>
            <a:ext cx="4090551" cy="1980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8958" y="807907"/>
            <a:ext cx="4095311" cy="20162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сервиса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5443" y="2967794"/>
            <a:ext cx="4090551" cy="1980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участка подготовки автомобилей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0684" y="807554"/>
            <a:ext cx="4095311" cy="20162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мойки для автомобилей</a:t>
            </a:r>
          </a:p>
        </p:txBody>
      </p:sp>
    </p:spTree>
    <p:extLst>
      <p:ext uri="{BB962C8B-B14F-4D97-AF65-F5344CB8AC3E}">
        <p14:creationId xmlns:p14="http://schemas.microsoft.com/office/powerpoint/2010/main" val="1244145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ОБЩАЯ ИНФОРМАЦИЯ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3" name="矩形 16"/>
          <p:cNvSpPr/>
          <p:nvPr/>
        </p:nvSpPr>
        <p:spPr>
          <a:xfrm>
            <a:off x="251520" y="703556"/>
            <a:ext cx="864096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Рекомендуется добавить дополнительную информацию о компании: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История;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Персонал;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Любые количественные / качественные показатели;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Клиентская база;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Любая другая информация, которая на Ваш взгляд может более подробно познакомить с Вашей компанией.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Если объем Анкеты превышает 6 Мб, то необходимо сохранить Анкету кандидата в облаке и прислать письмо с ссылкой, приоритет Яндекс диск.</a:t>
            </a:r>
          </a:p>
          <a:p>
            <a:pPr marL="228600" indent="-228600">
              <a:buAutoNum type="arabicPeriod"/>
            </a:pPr>
            <a:endParaRPr lang="ru-RU" sz="1600" b="1" dirty="0">
              <a:latin typeface="Tactic Sans " panose="00000500000000000000" pitchFamily="2" charset="-52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endParaRPr lang="ru-RU" sz="1200" dirty="0">
              <a:latin typeface="Tactic Sans " panose="00000500000000000000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89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Контактная информация </a:t>
            </a:r>
            <a:r>
              <a:rPr kumimoji="1" lang="en-US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PANGO CARS</a:t>
            </a:r>
          </a:p>
        </p:txBody>
      </p:sp>
      <p:sp>
        <p:nvSpPr>
          <p:cNvPr id="3" name="矩形 16"/>
          <p:cNvSpPr/>
          <p:nvPr/>
        </p:nvSpPr>
        <p:spPr>
          <a:xfrm>
            <a:off x="251520" y="879562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Если у вас появились вопросы – пожалуйста, обращайтесь</a:t>
            </a:r>
            <a:r>
              <a:rPr lang="en-US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на контактные </a:t>
            </a:r>
          </a:p>
          <a:p>
            <a:r>
              <a:rPr lang="en-US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e-mail</a:t>
            </a:r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 отдела развития дилерской сети </a:t>
            </a:r>
            <a:r>
              <a:rPr lang="en-US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PANGO CARS</a:t>
            </a:r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 </a:t>
            </a:r>
            <a:endParaRPr lang="en-US" sz="1600" b="1" dirty="0">
              <a:latin typeface="Tactic Sans " panose="00000500000000000000" pitchFamily="2" charset="-52"/>
              <a:cs typeface="Arial" panose="020B0604020202020204" pitchFamily="34" charset="0"/>
            </a:endParaRPr>
          </a:p>
          <a:p>
            <a:endParaRPr lang="ru-RU" sz="1600" b="1" dirty="0">
              <a:latin typeface="Tactic Sans " panose="00000500000000000000" pitchFamily="2" charset="-52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actic Sans " panose="00000500000000000000" pitchFamily="2" charset="-52"/>
                <a:cs typeface="Arial" panose="020B0604020202020204" pitchFamily="34" charset="0"/>
                <a:hlinkClick r:id="rId3"/>
              </a:rPr>
              <a:t>dnd@pangocars.ru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actic Sans " panose="00000500000000000000" pitchFamily="2" charset="-52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actic Sans " panose="00000500000000000000" pitchFamily="2" charset="-52"/>
                <a:cs typeface="Arial" panose="020B0604020202020204" pitchFamily="34" charset="0"/>
              </a:rPr>
              <a:t>Andrey.Vasetskiy@chery.ru</a:t>
            </a:r>
            <a:endParaRPr lang="ru-RU" sz="1600" b="1" dirty="0">
              <a:latin typeface="Tactic Sans " panose="00000500000000000000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89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EC642EF0-4280-45C6-9E0F-E19F93B06125}"/>
              </a:ext>
            </a:extLst>
          </p:cNvPr>
          <p:cNvSpPr txBox="1">
            <a:spLocks/>
          </p:cNvSpPr>
          <p:nvPr/>
        </p:nvSpPr>
        <p:spPr>
          <a:xfrm>
            <a:off x="-540568" y="-344574"/>
            <a:ext cx="2987824" cy="1543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zh-CN" sz="2800" dirty="0">
                <a:solidFill>
                  <a:schemeClr val="bg1"/>
                </a:solidFill>
                <a:latin typeface="Tactic Sans Bold" panose="00000800000000000000" pitchFamily="2" charset="-52"/>
                <a:ea typeface="宋体"/>
                <a:cs typeface="Arial" panose="020B0604020202020204" pitchFamily="34" charset="0"/>
                <a:sym typeface="Arial"/>
              </a:rPr>
              <a:t>СПАСИБО</a:t>
            </a:r>
            <a:r>
              <a:rPr lang="ru-RU" altLang="zh-CN" sz="3200" dirty="0">
                <a:solidFill>
                  <a:schemeClr val="bg1"/>
                </a:solidFill>
                <a:latin typeface="Tactic Sans Bold" panose="00000800000000000000" pitchFamily="2" charset="-52"/>
                <a:ea typeface="宋体"/>
                <a:cs typeface="Arial" panose="020B0604020202020204" pitchFamily="34" charset="0"/>
                <a:sym typeface="Arial"/>
              </a:rPr>
              <a:t>!</a:t>
            </a:r>
            <a:endParaRPr lang="zh-CN" altLang="en-US" sz="32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350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ОБЩАЯ ИНФОРМАЦИЯ О КОМПАНИИ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aphicFrame>
        <p:nvGraphicFramePr>
          <p:cNvPr id="7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191504"/>
              </p:ext>
            </p:extLst>
          </p:nvPr>
        </p:nvGraphicFramePr>
        <p:xfrm>
          <a:off x="250454" y="735549"/>
          <a:ext cx="8568952" cy="2124096"/>
        </p:xfrm>
        <a:graphic>
          <a:graphicData uri="http://schemas.openxmlformats.org/drawingml/2006/table">
            <a:tbl>
              <a:tblPr/>
              <a:tblGrid>
                <a:gridCol w="2141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9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3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2387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Contact information </a:t>
                      </a: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/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Контактная информация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5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Legal Entity Name </a:t>
                      </a: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/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Наименование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Укажите</a:t>
                      </a:r>
                      <a:r>
                        <a:rPr lang="ru-RU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, пожалуйста, юридическое лицо, </a:t>
                      </a:r>
                      <a:r>
                        <a:rPr lang="ru-RU" sz="800" b="1" i="0" u="sng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с которым планируется заключение Дилерского соглашения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Укажите</a:t>
                      </a:r>
                      <a:r>
                        <a:rPr lang="ru-RU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, пожалуйста, юридическое лицо материнской компании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Address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/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Адрес  предлагаемого здания</a:t>
                      </a:r>
                      <a:r>
                        <a:rPr lang="ru-RU" sz="800" b="1" u="none" strike="noStrike" cap="none" baseline="0" dirty="0">
                          <a:ln>
                            <a:noFill/>
                          </a:ln>
                        </a:rPr>
                        <a:t> ДЦ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ИНН: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Юридического лица, с которым планируется заключение Дилерского соглашения</a:t>
                      </a: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5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Кадастровый номер участка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Номер участка, на котором располагается предлагаемое здание дилерского центра</a:t>
                      </a: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2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Contacts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/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Контакты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Phone number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Телефон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Address for correspondence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Почтовый адрес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E-mail: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Website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веб-сайт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: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615061"/>
              </p:ext>
            </p:extLst>
          </p:nvPr>
        </p:nvGraphicFramePr>
        <p:xfrm>
          <a:off x="247123" y="2715766"/>
          <a:ext cx="8568952" cy="2204026"/>
        </p:xfrm>
        <a:graphic>
          <a:graphicData uri="http://schemas.openxmlformats.org/drawingml/2006/table">
            <a:tbl>
              <a:tblPr/>
              <a:tblGrid>
                <a:gridCol w="2141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6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0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444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Project Management 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Менеджеры проекта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Position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Должность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CEO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Гендиректор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Project Manager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Менеджер проекта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Name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ФИО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2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Contacts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Контакты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Phone: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Cell Phone: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E-mail: 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Phone: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Cell Phone: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E-mail: 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Birthday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День Рождения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Education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Образование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3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Experience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Опыт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94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ОБЩАЯ ИНФОРМАЦИЯ О КОМПАНИИ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aphicFrame>
        <p:nvGraphicFramePr>
          <p:cNvPr id="3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023902"/>
              </p:ext>
            </p:extLst>
          </p:nvPr>
        </p:nvGraphicFramePr>
        <p:xfrm>
          <a:off x="267294" y="699542"/>
          <a:ext cx="8532948" cy="4176464"/>
        </p:xfrm>
        <a:graphic>
          <a:graphicData uri="http://schemas.openxmlformats.org/drawingml/2006/table">
            <a:tbl>
              <a:tblPr/>
              <a:tblGrid>
                <a:gridCol w="2438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307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Shareholders / 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Учредители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3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Name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Имя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Birthday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Дата рождения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4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E-mail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Контактный 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e-mail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4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Cell phone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/ Контактный мобильный телефон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4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Stake Capital amount 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Сумма уставного капитала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3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% of participation</a:t>
                      </a: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/ 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участия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Company profile 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Сфера деятельности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357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Photo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Фото</a:t>
                      </a: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ctic Sans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ctic Sans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ОБЩАЯ ИНФОРМАЦИЯ О КОМПАНИИ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aphicFrame>
        <p:nvGraphicFramePr>
          <p:cNvPr id="3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666566"/>
              </p:ext>
            </p:extLst>
          </p:nvPr>
        </p:nvGraphicFramePr>
        <p:xfrm>
          <a:off x="251520" y="663538"/>
          <a:ext cx="8496944" cy="4248473"/>
        </p:xfrm>
        <a:graphic>
          <a:graphicData uri="http://schemas.openxmlformats.org/drawingml/2006/table">
            <a:tbl>
              <a:tblPr/>
              <a:tblGrid>
                <a:gridCol w="2499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7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48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City</a:t>
                      </a: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Город</a:t>
                      </a:r>
                      <a:endParaRPr kumimoji="0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60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Region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Область 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(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край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)</a:t>
                      </a:r>
                      <a:endParaRPr kumimoji="0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City population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Численность населения города</a:t>
                      </a:r>
                      <a:endParaRPr kumimoji="0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57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Region population /</a:t>
                      </a:r>
                      <a:endParaRPr kumimoji="0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Численность населения области 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(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края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)</a:t>
                      </a:r>
                      <a:endParaRPr kumimoji="0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Distance from Moscow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Расстояние до Москвы</a:t>
                      </a:r>
                      <a:endParaRPr kumimoji="0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011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Average monthly registrations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Среднемесячные регистрации в городе за последние 6 мес.</a:t>
                      </a:r>
                      <a:endParaRPr kumimoji="0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57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Main industries / 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Основные отрасли промышленности в регионе</a:t>
                      </a:r>
                      <a:endParaRPr kumimoji="0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3416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Region development prospect / 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Перспективы развития региона</a:t>
                      </a:r>
                      <a:endParaRPr kumimoji="0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69487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ОРГАНИЗАЦИОННАЯ СТРУКТУРА КОМПАНИИ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551970"/>
            <a:ext cx="864095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ctic Sans"/>
              </a:rPr>
              <a:t>Если компания, подающая заявку на получение статуса официального дилера, является частью группы компаний или холдинга, необходимо предоставить организационную структуру холдинга на следующем слайде.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987574"/>
            <a:ext cx="6120036" cy="3059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19486034">
            <a:off x="1423606" y="2275530"/>
            <a:ext cx="593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0" spc="1360" dirty="0">
                <a:solidFill>
                  <a:srgbClr val="FF0000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68767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ОРГАНИЗАЦИОННАЯ СТРУКТУРА ХОЛДИНГА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pic>
        <p:nvPicPr>
          <p:cNvPr id="3" name="Picture 2" descr="http://corporate.amiro.ru/_mod_files/ce_images/vi-sshe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167594"/>
            <a:ext cx="6948772" cy="3126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486034">
            <a:off x="1423606" y="2275530"/>
            <a:ext cx="593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0" spc="1360" dirty="0">
                <a:solidFill>
                  <a:srgbClr val="FF0000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ДАННЫЕ ПО СУЩЕСТВУЮЩЕМУ БИЗНЕСУ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aphicFrame>
        <p:nvGraphicFramePr>
          <p:cNvPr id="3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398158"/>
              </p:ext>
            </p:extLst>
          </p:nvPr>
        </p:nvGraphicFramePr>
        <p:xfrm>
          <a:off x="323529" y="663538"/>
          <a:ext cx="8460939" cy="4356484"/>
        </p:xfrm>
        <a:graphic>
          <a:graphicData uri="http://schemas.openxmlformats.org/drawingml/2006/table">
            <a:tbl>
              <a:tblPr/>
              <a:tblGrid>
                <a:gridCol w="2079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5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5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3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Brands in portfolio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Бренды в портфолио кандидата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Brand Name 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Brand Name 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Brand Name 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Brand Name 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Start of Business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Начало    деятельности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Showroom and W.S</a:t>
                      </a:r>
                      <a:r>
                        <a:rPr kumimoji="0" lang="ru-RU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Size 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Площадь Шоу-рума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сервиса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Type of Dealership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Тип дилерского центра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Mono / Multy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Mono / Multy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Mono / Multy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Mono / Multy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Sales 202</a:t>
                      </a:r>
                      <a:r>
                        <a:rPr kumimoji="0" lang="ru-RU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1</a:t>
                      </a: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202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1, шт.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Sales 202</a:t>
                      </a:r>
                      <a:r>
                        <a:rPr kumimoji="0" lang="ru-RU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2</a:t>
                      </a: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202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2, шт.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Sales 202</a:t>
                      </a:r>
                      <a:r>
                        <a:rPr kumimoji="0" lang="ru-RU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3</a:t>
                      </a: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202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3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,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шт.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Employees q’ty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Кол-во сотрудников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Investment obligations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Наличие инвестиционных обязательств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92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Photo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Фото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6912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БИЗНЕС-ПЛАН, ПРОДАЖИ АВТОМОБИЛЕЙ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988187"/>
              </p:ext>
            </p:extLst>
          </p:nvPr>
        </p:nvGraphicFramePr>
        <p:xfrm>
          <a:off x="323528" y="664859"/>
          <a:ext cx="8640961" cy="1801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2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7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1131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Прогноз продаж автомобилей с пробегом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608">
                <a:tc>
                  <a:txBody>
                    <a:bodyPr/>
                    <a:lstStyle/>
                    <a:p>
                      <a:pPr algn="l"/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Period / </a:t>
                      </a: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Период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2025</a:t>
                      </a:r>
                      <a:endParaRPr lang="ru-RU" sz="16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2026</a:t>
                      </a:r>
                      <a:endParaRPr lang="ru-RU" sz="9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2027</a:t>
                      </a:r>
                      <a:endParaRPr lang="ru-RU" sz="9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Total / </a:t>
                      </a: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Всего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Премиум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Масс-бренды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Бюджетные бренды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62695"/>
              </p:ext>
            </p:extLst>
          </p:nvPr>
        </p:nvGraphicFramePr>
        <p:xfrm>
          <a:off x="323528" y="2787774"/>
          <a:ext cx="8640961" cy="1801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2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7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1131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История продаж автомобилей с пробегом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608">
                <a:tc>
                  <a:txBody>
                    <a:bodyPr/>
                    <a:lstStyle/>
                    <a:p>
                      <a:pPr algn="l"/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Period / </a:t>
                      </a: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Период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2022</a:t>
                      </a:r>
                      <a:endParaRPr lang="ru-RU" sz="16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2023</a:t>
                      </a:r>
                      <a:endParaRPr lang="ru-RU" sz="9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2024</a:t>
                      </a:r>
                      <a:endParaRPr lang="ru-RU" sz="9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Total / </a:t>
                      </a: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Всего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Премиум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Масс-бренды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Бюджетные бренды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7a7850-0ebc-4179-8a00-c3e8d4258522" xsi:nil="true"/>
    <lcf76f155ced4ddcb4097134ff3c332f xmlns="7d46869e-2bad-4d76-a95b-35ea00d25a8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8805E63FBE0754F9543996AB59B5498" ma:contentTypeVersion="13" ma:contentTypeDescription="Создание документа." ma:contentTypeScope="" ma:versionID="5a1de7a9f807ce4530b6f3c6b14c0be8">
  <xsd:schema xmlns:xsd="http://www.w3.org/2001/XMLSchema" xmlns:xs="http://www.w3.org/2001/XMLSchema" xmlns:p="http://schemas.microsoft.com/office/2006/metadata/properties" xmlns:ns2="7d46869e-2bad-4d76-a95b-35ea00d25a82" xmlns:ns3="e77a7850-0ebc-4179-8a00-c3e8d4258522" targetNamespace="http://schemas.microsoft.com/office/2006/metadata/properties" ma:root="true" ma:fieldsID="482d2a663869d057ad7726ca95e31023" ns2:_="" ns3:_="">
    <xsd:import namespace="7d46869e-2bad-4d76-a95b-35ea00d25a82"/>
    <xsd:import namespace="e77a7850-0ebc-4179-8a00-c3e8d42585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6869e-2bad-4d76-a95b-35ea00d25a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03296cb3-1ce4-4ac7-9cba-232d289cf1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a7850-0ebc-4179-8a00-c3e8d425852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e43ec99-848d-412b-a6d7-64ee91b82d2e}" ma:internalName="TaxCatchAll" ma:showField="CatchAllData" ma:web="e77a7850-0ebc-4179-8a00-c3e8d42585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6AD196-F1F5-41C9-8CF9-39937E922E91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7d46869e-2bad-4d76-a95b-35ea00d25a82"/>
    <ds:schemaRef ds:uri="e77a7850-0ebc-4179-8a00-c3e8d4258522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33B4330-D5BD-4BB1-9AB3-6F8805A9A1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46869e-2bad-4d76-a95b-35ea00d25a82"/>
    <ds:schemaRef ds:uri="e77a7850-0ebc-4179-8a00-c3e8d42585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71CDFA-3150-4815-A294-D6ABD2DB3E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31472</TotalTime>
  <Words>1584</Words>
  <Application>Microsoft Office PowerPoint</Application>
  <PresentationFormat>Экран (16:9)</PresentationFormat>
  <Paragraphs>407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Tactic Sans</vt:lpstr>
      <vt:lpstr>Tactic Sans </vt:lpstr>
      <vt:lpstr>Arial</vt:lpstr>
      <vt:lpstr>Calibri</vt:lpstr>
      <vt:lpstr>Bahnschrift SemiLight</vt:lpstr>
      <vt:lpstr>Tactic Sans Bold</vt:lpstr>
      <vt:lpstr>Office 主题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Chery2013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PANGO CARS</dc:title>
  <dc:creator>DG</dc:creator>
  <cp:keywords>PANGO CARS</cp:keywords>
  <cp:lastModifiedBy>Vasetskiy Andrey</cp:lastModifiedBy>
  <cp:revision>1719</cp:revision>
  <dcterms:created xsi:type="dcterms:W3CDTF">2016-03-31T09:05:29Z</dcterms:created>
  <dcterms:modified xsi:type="dcterms:W3CDTF">2025-01-29T13:56:27Z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0x010100A8805E63FBE0754F9543996AB59B5498</vt:lpwstr>
  </property>
  <property fmtid="{D5CDD505-2E9C-101B-9397-08002B2CF9AE}" pid="3" name="MediaServiceImageTags">
    <vt:lpwstr/>
  </property>
</Properties>
</file>